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2.png" ContentType="image/png"/>
  <Override PartName="/ppt/media/image10.png" ContentType="image/png"/>
  <Override PartName="/ppt/media/image6.jpeg" ContentType="image/jpeg"/>
  <Override PartName="/ppt/media/image1.png" ContentType="image/png"/>
  <Override PartName="/ppt/media/image17.png" ContentType="image/png"/>
  <Override PartName="/ppt/media/image15.png" ContentType="image/png"/>
  <Override PartName="/ppt/media/image3.jpeg" ContentType="image/jpeg"/>
  <Override PartName="/ppt/media/image11.png" ContentType="image/png"/>
  <Override PartName="/ppt/media/image2.png" ContentType="image/png"/>
  <Override PartName="/ppt/media/image14.png" ContentType="image/png"/>
  <Override PartName="/ppt/media/image5.png" ContentType="image/png"/>
  <Override PartName="/ppt/media/image8.jpeg" ContentType="image/jpeg"/>
  <Override PartName="/ppt/media/image18.png" ContentType="image/png"/>
  <Override PartName="/ppt/media/image9.png" ContentType="image/png"/>
  <Override PartName="/ppt/media/image13.png" ContentType="image/png"/>
  <Override PartName="/ppt/media/image4.png" ContentType="image/png"/>
  <Override PartName="/ppt/media/image16.png" ContentType="image/png"/>
  <Override PartName="/ppt/media/image7.png" ContentType="image/png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0.xml" ContentType="application/vnd.openxmlformats-officedocument.presentationml.slide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52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0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43.xml" ContentType="application/vnd.openxmlformats-officedocument.presentationml.slide+xml"/>
  <Override PartName="/ppt/slides/slide55.xml" ContentType="application/vnd.openxmlformats-officedocument.presentationml.slide+xml"/>
  <Override PartName="/ppt/slides/slide4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60" Type="http://schemas.openxmlformats.org/officeDocument/2006/relationships/slide" Target="slides/slide47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63" Type="http://schemas.openxmlformats.org/officeDocument/2006/relationships/slide" Target="slides/slide50.xml"/><Relationship Id="rId64" Type="http://schemas.openxmlformats.org/officeDocument/2006/relationships/slide" Target="slides/slide51.xml"/><Relationship Id="rId65" Type="http://schemas.openxmlformats.org/officeDocument/2006/relationships/slide" Target="slides/slide52.xml"/><Relationship Id="rId66" Type="http://schemas.openxmlformats.org/officeDocument/2006/relationships/slide" Target="slides/slide53.xml"/><Relationship Id="rId67" Type="http://schemas.openxmlformats.org/officeDocument/2006/relationships/slide" Target="slides/slide54.xml"/><Relationship Id="rId68" Type="http://schemas.openxmlformats.org/officeDocument/2006/relationships/slide" Target="slides/slide55.xml"/><Relationship Id="rId69" Type="http://schemas.openxmlformats.org/officeDocument/2006/relationships/slide" Target="slides/slide56.xml"/><Relationship Id="rId70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barChart>
        <c:barDir val="col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Overshoot</c:v>
                </c:pt>
              </c:strCache>
            </c:strRef>
          </c:tx>
          <c:spPr>
            <a:solidFill>
              <a:srgbClr val="008c4f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DejaVu Sans"/>
                    <a:ea typeface="DejaVu San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3"/>
                <c:pt idx="0">
                  <c:v>1970</c:v>
                </c:pt>
                <c:pt idx="1">
                  <c:v>1971</c:v>
                </c:pt>
                <c:pt idx="2">
                  <c:v>1972</c:v>
                </c:pt>
                <c:pt idx="3">
                  <c:v>1973</c:v>
                </c:pt>
                <c:pt idx="4">
                  <c:v>1974</c:v>
                </c:pt>
                <c:pt idx="5">
                  <c:v>1975</c:v>
                </c:pt>
                <c:pt idx="6">
                  <c:v>1976</c:v>
                </c:pt>
                <c:pt idx="7">
                  <c:v>1977</c:v>
                </c:pt>
                <c:pt idx="8">
                  <c:v>1978</c:v>
                </c:pt>
                <c:pt idx="9">
                  <c:v>1979</c:v>
                </c:pt>
                <c:pt idx="10">
                  <c:v>1980</c:v>
                </c:pt>
                <c:pt idx="11">
                  <c:v>1981</c:v>
                </c:pt>
                <c:pt idx="12">
                  <c:v>1982</c:v>
                </c:pt>
                <c:pt idx="13">
                  <c:v>1983</c:v>
                </c:pt>
                <c:pt idx="14">
                  <c:v>1984</c:v>
                </c:pt>
                <c:pt idx="15">
                  <c:v>1985</c:v>
                </c:pt>
                <c:pt idx="16">
                  <c:v>1986</c:v>
                </c:pt>
                <c:pt idx="17">
                  <c:v>1987</c:v>
                </c:pt>
                <c:pt idx="18">
                  <c:v>1988</c:v>
                </c:pt>
                <c:pt idx="19">
                  <c:v>1989</c:v>
                </c:pt>
                <c:pt idx="20">
                  <c:v>1990</c:v>
                </c:pt>
                <c:pt idx="21">
                  <c:v>1991</c:v>
                </c:pt>
                <c:pt idx="22">
                  <c:v>1992</c:v>
                </c:pt>
                <c:pt idx="23">
                  <c:v>1993</c:v>
                </c:pt>
                <c:pt idx="24">
                  <c:v>1994</c:v>
                </c:pt>
                <c:pt idx="25">
                  <c:v>1995</c:v>
                </c:pt>
                <c:pt idx="26">
                  <c:v>1996</c:v>
                </c:pt>
                <c:pt idx="27">
                  <c:v>1997</c:v>
                </c:pt>
                <c:pt idx="28">
                  <c:v>1998</c:v>
                </c:pt>
                <c:pt idx="29">
                  <c:v>1999</c:v>
                </c:pt>
                <c:pt idx="30">
                  <c:v>2000</c:v>
                </c:pt>
                <c:pt idx="31">
                  <c:v>2001</c:v>
                </c:pt>
                <c:pt idx="32">
                  <c:v>2002</c:v>
                </c:pt>
                <c:pt idx="33">
                  <c:v>2003</c:v>
                </c:pt>
                <c:pt idx="34">
                  <c:v>2004</c:v>
                </c:pt>
                <c:pt idx="35">
                  <c:v>2005</c:v>
                </c:pt>
                <c:pt idx="36">
                  <c:v>2006</c:v>
                </c:pt>
                <c:pt idx="37">
                  <c:v>2007</c:v>
                </c:pt>
                <c:pt idx="38">
                  <c:v>2008</c:v>
                </c:pt>
                <c:pt idx="39">
                  <c:v>2009</c:v>
                </c:pt>
                <c:pt idx="40">
                  <c:v>2010</c:v>
                </c:pt>
                <c:pt idx="41">
                  <c:v>2011</c:v>
                </c:pt>
                <c:pt idx="42">
                  <c:v>2012</c:v>
                </c:pt>
                <c:pt idx="43">
                  <c:v>2013</c:v>
                </c:pt>
                <c:pt idx="44">
                  <c:v>2014</c:v>
                </c:pt>
                <c:pt idx="45">
                  <c:v>2015</c:v>
                </c:pt>
                <c:pt idx="46">
                  <c:v>2016</c:v>
                </c:pt>
                <c:pt idx="47">
                  <c:v>2017</c:v>
                </c:pt>
                <c:pt idx="48">
                  <c:v>2018</c:v>
                </c:pt>
                <c:pt idx="49">
                  <c:v>2019</c:v>
                </c:pt>
                <c:pt idx="50">
                  <c:v>2020</c:v>
                </c:pt>
                <c:pt idx="51">
                  <c:v>2021</c:v>
                </c:pt>
                <c:pt idx="52">
                  <c:v>2022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3"/>
                <c:pt idx="0">
                  <c:v>11.9</c:v>
                </c:pt>
                <c:pt idx="1">
                  <c:v>11.6</c:v>
                </c:pt>
                <c:pt idx="2">
                  <c:v>11.4</c:v>
                </c:pt>
                <c:pt idx="3">
                  <c:v>10.8</c:v>
                </c:pt>
                <c:pt idx="4">
                  <c:v>10.9</c:v>
                </c:pt>
                <c:pt idx="5">
                  <c:v>11</c:v>
                </c:pt>
                <c:pt idx="6">
                  <c:v>10.5</c:v>
                </c:pt>
                <c:pt idx="7">
                  <c:v>10.3</c:v>
                </c:pt>
                <c:pt idx="8">
                  <c:v>10.2</c:v>
                </c:pt>
                <c:pt idx="9">
                  <c:v>9.9</c:v>
                </c:pt>
                <c:pt idx="10">
                  <c:v>10.1</c:v>
                </c:pt>
                <c:pt idx="11">
                  <c:v>10.25</c:v>
                </c:pt>
                <c:pt idx="12">
                  <c:v>10.5</c:v>
                </c:pt>
                <c:pt idx="13">
                  <c:v>10.4</c:v>
                </c:pt>
                <c:pt idx="14">
                  <c:v>10.2</c:v>
                </c:pt>
                <c:pt idx="15">
                  <c:v>10.1</c:v>
                </c:pt>
                <c:pt idx="16">
                  <c:v>9.9</c:v>
                </c:pt>
                <c:pt idx="17">
                  <c:v>9.7</c:v>
                </c:pt>
                <c:pt idx="18">
                  <c:v>9.45</c:v>
                </c:pt>
                <c:pt idx="19">
                  <c:v>9.3</c:v>
                </c:pt>
                <c:pt idx="20">
                  <c:v>9.25</c:v>
                </c:pt>
                <c:pt idx="21">
                  <c:v>9.2</c:v>
                </c:pt>
                <c:pt idx="22">
                  <c:v>9.32</c:v>
                </c:pt>
                <c:pt idx="23">
                  <c:v>9.3</c:v>
                </c:pt>
                <c:pt idx="24">
                  <c:v>9.25</c:v>
                </c:pt>
                <c:pt idx="25">
                  <c:v>9.05</c:v>
                </c:pt>
                <c:pt idx="26">
                  <c:v>9</c:v>
                </c:pt>
                <c:pt idx="27">
                  <c:v>8.9</c:v>
                </c:pt>
                <c:pt idx="28">
                  <c:v>8.9</c:v>
                </c:pt>
                <c:pt idx="29">
                  <c:v>8.9</c:v>
                </c:pt>
                <c:pt idx="30">
                  <c:v>8.7</c:v>
                </c:pt>
                <c:pt idx="31">
                  <c:v>8.6</c:v>
                </c:pt>
                <c:pt idx="32">
                  <c:v>8.5</c:v>
                </c:pt>
                <c:pt idx="33">
                  <c:v>8.2</c:v>
                </c:pt>
                <c:pt idx="34">
                  <c:v>7.95</c:v>
                </c:pt>
                <c:pt idx="35">
                  <c:v>7.7</c:v>
                </c:pt>
                <c:pt idx="36">
                  <c:v>7.5</c:v>
                </c:pt>
                <c:pt idx="37">
                  <c:v>7.2</c:v>
                </c:pt>
                <c:pt idx="38">
                  <c:v>7.25</c:v>
                </c:pt>
                <c:pt idx="39">
                  <c:v>7.4</c:v>
                </c:pt>
                <c:pt idx="40">
                  <c:v>7.1</c:v>
                </c:pt>
                <c:pt idx="41">
                  <c:v>7</c:v>
                </c:pt>
                <c:pt idx="42">
                  <c:v>7</c:v>
                </c:pt>
                <c:pt idx="43">
                  <c:v>6.95</c:v>
                </c:pt>
                <c:pt idx="44">
                  <c:v>6.95</c:v>
                </c:pt>
                <c:pt idx="45">
                  <c:v>7</c:v>
                </c:pt>
                <c:pt idx="46">
                  <c:v>7.05</c:v>
                </c:pt>
                <c:pt idx="47">
                  <c:v>6.9</c:v>
                </c:pt>
                <c:pt idx="48">
                  <c:v>6.7</c:v>
                </c:pt>
                <c:pt idx="49">
                  <c:v>6.71</c:v>
                </c:pt>
                <c:pt idx="50">
                  <c:v>7.7</c:v>
                </c:pt>
                <c:pt idx="51">
                  <c:v>6.9</c:v>
                </c:pt>
                <c:pt idx="52">
                  <c:v>6.8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Months Left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DejaVu Sans"/>
                    <a:ea typeface="DejaVu San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3"/>
                <c:pt idx="0">
                  <c:v>1970</c:v>
                </c:pt>
                <c:pt idx="1">
                  <c:v>1971</c:v>
                </c:pt>
                <c:pt idx="2">
                  <c:v>1972</c:v>
                </c:pt>
                <c:pt idx="3">
                  <c:v>1973</c:v>
                </c:pt>
                <c:pt idx="4">
                  <c:v>1974</c:v>
                </c:pt>
                <c:pt idx="5">
                  <c:v>1975</c:v>
                </c:pt>
                <c:pt idx="6">
                  <c:v>1976</c:v>
                </c:pt>
                <c:pt idx="7">
                  <c:v>1977</c:v>
                </c:pt>
                <c:pt idx="8">
                  <c:v>1978</c:v>
                </c:pt>
                <c:pt idx="9">
                  <c:v>1979</c:v>
                </c:pt>
                <c:pt idx="10">
                  <c:v>1980</c:v>
                </c:pt>
                <c:pt idx="11">
                  <c:v>1981</c:v>
                </c:pt>
                <c:pt idx="12">
                  <c:v>1982</c:v>
                </c:pt>
                <c:pt idx="13">
                  <c:v>1983</c:v>
                </c:pt>
                <c:pt idx="14">
                  <c:v>1984</c:v>
                </c:pt>
                <c:pt idx="15">
                  <c:v>1985</c:v>
                </c:pt>
                <c:pt idx="16">
                  <c:v>1986</c:v>
                </c:pt>
                <c:pt idx="17">
                  <c:v>1987</c:v>
                </c:pt>
                <c:pt idx="18">
                  <c:v>1988</c:v>
                </c:pt>
                <c:pt idx="19">
                  <c:v>1989</c:v>
                </c:pt>
                <c:pt idx="20">
                  <c:v>1990</c:v>
                </c:pt>
                <c:pt idx="21">
                  <c:v>1991</c:v>
                </c:pt>
                <c:pt idx="22">
                  <c:v>1992</c:v>
                </c:pt>
                <c:pt idx="23">
                  <c:v>1993</c:v>
                </c:pt>
                <c:pt idx="24">
                  <c:v>1994</c:v>
                </c:pt>
                <c:pt idx="25">
                  <c:v>1995</c:v>
                </c:pt>
                <c:pt idx="26">
                  <c:v>1996</c:v>
                </c:pt>
                <c:pt idx="27">
                  <c:v>1997</c:v>
                </c:pt>
                <c:pt idx="28">
                  <c:v>1998</c:v>
                </c:pt>
                <c:pt idx="29">
                  <c:v>1999</c:v>
                </c:pt>
                <c:pt idx="30">
                  <c:v>2000</c:v>
                </c:pt>
                <c:pt idx="31">
                  <c:v>2001</c:v>
                </c:pt>
                <c:pt idx="32">
                  <c:v>2002</c:v>
                </c:pt>
                <c:pt idx="33">
                  <c:v>2003</c:v>
                </c:pt>
                <c:pt idx="34">
                  <c:v>2004</c:v>
                </c:pt>
                <c:pt idx="35">
                  <c:v>2005</c:v>
                </c:pt>
                <c:pt idx="36">
                  <c:v>2006</c:v>
                </c:pt>
                <c:pt idx="37">
                  <c:v>2007</c:v>
                </c:pt>
                <c:pt idx="38">
                  <c:v>2008</c:v>
                </c:pt>
                <c:pt idx="39">
                  <c:v>2009</c:v>
                </c:pt>
                <c:pt idx="40">
                  <c:v>2010</c:v>
                </c:pt>
                <c:pt idx="41">
                  <c:v>2011</c:v>
                </c:pt>
                <c:pt idx="42">
                  <c:v>2012</c:v>
                </c:pt>
                <c:pt idx="43">
                  <c:v>2013</c:v>
                </c:pt>
                <c:pt idx="44">
                  <c:v>2014</c:v>
                </c:pt>
                <c:pt idx="45">
                  <c:v>2015</c:v>
                </c:pt>
                <c:pt idx="46">
                  <c:v>2016</c:v>
                </c:pt>
                <c:pt idx="47">
                  <c:v>2017</c:v>
                </c:pt>
                <c:pt idx="48">
                  <c:v>2018</c:v>
                </c:pt>
                <c:pt idx="49">
                  <c:v>2019</c:v>
                </c:pt>
                <c:pt idx="50">
                  <c:v>2020</c:v>
                </c:pt>
                <c:pt idx="51">
                  <c:v>2021</c:v>
                </c:pt>
                <c:pt idx="52">
                  <c:v>2022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3"/>
                <c:pt idx="0">
                  <c:v>0.1</c:v>
                </c:pt>
                <c:pt idx="1">
                  <c:v>0.4</c:v>
                </c:pt>
                <c:pt idx="2">
                  <c:v>0.6</c:v>
                </c:pt>
                <c:pt idx="3">
                  <c:v>1.2</c:v>
                </c:pt>
                <c:pt idx="4">
                  <c:v>1.1</c:v>
                </c:pt>
                <c:pt idx="5">
                  <c:v>1</c:v>
                </c:pt>
                <c:pt idx="6">
                  <c:v>1.5</c:v>
                </c:pt>
                <c:pt idx="7">
                  <c:v>1.7</c:v>
                </c:pt>
                <c:pt idx="8">
                  <c:v>1.8</c:v>
                </c:pt>
                <c:pt idx="9">
                  <c:v>2.1</c:v>
                </c:pt>
                <c:pt idx="10">
                  <c:v>1.9</c:v>
                </c:pt>
                <c:pt idx="11">
                  <c:v>1.75</c:v>
                </c:pt>
                <c:pt idx="12">
                  <c:v>1.5</c:v>
                </c:pt>
                <c:pt idx="13">
                  <c:v>1.6</c:v>
                </c:pt>
                <c:pt idx="14">
                  <c:v>1.8</c:v>
                </c:pt>
                <c:pt idx="15">
                  <c:v>1.9</c:v>
                </c:pt>
                <c:pt idx="16">
                  <c:v>2.1</c:v>
                </c:pt>
                <c:pt idx="17">
                  <c:v>2.3</c:v>
                </c:pt>
                <c:pt idx="18">
                  <c:v>2.55</c:v>
                </c:pt>
                <c:pt idx="19">
                  <c:v>2.7</c:v>
                </c:pt>
                <c:pt idx="20">
                  <c:v>2.75</c:v>
                </c:pt>
                <c:pt idx="21">
                  <c:v>2.8</c:v>
                </c:pt>
                <c:pt idx="22">
                  <c:v>2.68</c:v>
                </c:pt>
                <c:pt idx="23">
                  <c:v>2.7</c:v>
                </c:pt>
                <c:pt idx="24">
                  <c:v>2.75</c:v>
                </c:pt>
                <c:pt idx="25">
                  <c:v>2.95</c:v>
                </c:pt>
                <c:pt idx="26">
                  <c:v>3</c:v>
                </c:pt>
                <c:pt idx="27">
                  <c:v>3.1</c:v>
                </c:pt>
                <c:pt idx="28">
                  <c:v>3.1</c:v>
                </c:pt>
                <c:pt idx="29">
                  <c:v>3.1</c:v>
                </c:pt>
                <c:pt idx="30">
                  <c:v>3.3</c:v>
                </c:pt>
                <c:pt idx="31">
                  <c:v>3.4</c:v>
                </c:pt>
                <c:pt idx="32">
                  <c:v>3.5</c:v>
                </c:pt>
                <c:pt idx="33">
                  <c:v>3.8</c:v>
                </c:pt>
                <c:pt idx="34">
                  <c:v>4.05</c:v>
                </c:pt>
                <c:pt idx="35">
                  <c:v>4.3</c:v>
                </c:pt>
                <c:pt idx="36">
                  <c:v>4.5</c:v>
                </c:pt>
                <c:pt idx="37">
                  <c:v>4.8</c:v>
                </c:pt>
                <c:pt idx="38">
                  <c:v>4.75</c:v>
                </c:pt>
                <c:pt idx="39">
                  <c:v>4.6</c:v>
                </c:pt>
                <c:pt idx="40">
                  <c:v>4.9</c:v>
                </c:pt>
                <c:pt idx="41">
                  <c:v>5</c:v>
                </c:pt>
                <c:pt idx="42">
                  <c:v>5</c:v>
                </c:pt>
                <c:pt idx="43">
                  <c:v>5.05</c:v>
                </c:pt>
                <c:pt idx="44">
                  <c:v>5.05</c:v>
                </c:pt>
                <c:pt idx="45">
                  <c:v>5</c:v>
                </c:pt>
                <c:pt idx="46">
                  <c:v>4.95</c:v>
                </c:pt>
                <c:pt idx="47">
                  <c:v>5.1</c:v>
                </c:pt>
                <c:pt idx="48">
                  <c:v>5.3</c:v>
                </c:pt>
                <c:pt idx="49">
                  <c:v>5.29</c:v>
                </c:pt>
                <c:pt idx="50">
                  <c:v>4.3</c:v>
                </c:pt>
                <c:pt idx="51">
                  <c:v>5.1</c:v>
                </c:pt>
                <c:pt idx="52">
                  <c:v>5.2</c:v>
                </c:pt>
              </c:numCache>
            </c:numRef>
          </c:val>
        </c:ser>
        <c:gapWidth val="100"/>
        <c:overlap val="100"/>
        <c:axId val="58584271"/>
        <c:axId val="10380861"/>
      </c:barChart>
      <c:catAx>
        <c:axId val="58584271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lang="en-US" sz="900" spc="-1" strike="noStrike">
                    <a:solidFill>
                      <a:srgbClr val="000000"/>
                    </a:solidFill>
                    <a:latin typeface="DejaVu Sans"/>
                    <a:ea typeface="DejaVu Sans"/>
                  </a:defRPr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DejaVu Sans"/>
                    <a:ea typeface="DejaVu Sans"/>
                  </a:rPr>
                  <a:t>(Planet's Biocapacity / Humanity's Ecological Footprint) x 365 = Earth Overshoot Day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DejaVu Sans"/>
                <a:ea typeface="DejaVu Sans"/>
              </a:defRPr>
            </a:pPr>
          </a:p>
        </c:txPr>
        <c:crossAx val="10380861"/>
        <c:crosses val="autoZero"/>
        <c:auto val="1"/>
        <c:lblAlgn val="ctr"/>
        <c:lblOffset val="100"/>
        <c:noMultiLvlLbl val="0"/>
      </c:catAx>
      <c:valAx>
        <c:axId val="10380861"/>
        <c:scaling>
          <c:orientation val="minMax"/>
          <c:max val="1"/>
          <c:min val="0"/>
        </c:scaling>
        <c:delete val="1"/>
        <c:axPos val="l"/>
        <c:numFmt formatCode="[$-809]0%" sourceLinked="1"/>
        <c:majorTickMark val="out"/>
        <c:minorTickMark val="none"/>
        <c:tickLblPos val="nextTo"/>
        <c:spPr>
          <a:ln w="648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58584271"/>
        <c:crossBetween val="between"/>
      </c:valAx>
      <c:spPr>
        <a:noFill/>
        <a:ln w="0">
          <a:solidFill>
            <a:srgbClr val="b3b3b3"/>
          </a:solidFill>
        </a:ln>
      </c:spPr>
    </c:plotArea>
    <c:plotVisOnly val="1"/>
    <c:dispBlanksAs val="gap"/>
  </c:chart>
  <c:spPr>
    <a:noFill/>
    <a:ln w="936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218B652-52B5-4E97-8475-551BFB4F5FA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C4343B9-86EE-48C6-B5CA-F4A71BDD3A1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EDC2ADB-4D74-4113-9EE3-E77CFB5815F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14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90C7B36-2228-482A-BCFF-4CB99741907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1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7AD5E4E-18A6-4413-A165-EDD70B42AA5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21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212C1D5-C96D-43AC-B7D3-3B87FC68F5A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3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37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29671FA-9EA6-4B19-8CEC-D5CFFE39AA9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5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53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1622CF9-1168-4628-A218-9DEF6FB69E4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436C69F-B1CE-4A97-8930-DA5EF0FF8CF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8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5ADF3F9-3244-4CBF-9F5E-FCF4E013CBB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49B1831-75D9-4B99-A7AE-815295C015E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B40D22B-957F-4CB8-9071-F141C646AD2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 w="0">
            <a:noFill/>
          </a:ln>
        </p:spPr>
      </p:pic>
      <p:pic>
        <p:nvPicPr>
          <p:cNvPr id="1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 w="0">
            <a:noFill/>
          </a:ln>
        </p:spPr>
      </p:pic>
      <p:sp>
        <p:nvSpPr>
          <p:cNvPr id="115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insightmaker.com/insight/1954/The-World3-Model-Classic-World-Simulation" TargetMode="External"/><Relationship Id="rId2" Type="http://schemas.openxmlformats.org/officeDocument/2006/relationships/hyperlink" Target="http://bit-player.org/extras/limits/ltg.html" TargetMode="External"/><Relationship Id="rId3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://bit-player.org/wp-content/extras/ltg-talk-Harvard/deck.js/limits-to-growth-Harvard-2012-03-30/ltg-talk.html#title-slide" TargetMode="External"/><Relationship Id="rId2" Type="http://schemas.openxmlformats.org/officeDocument/2006/relationships/slideLayout" Target="../slideLayouts/slideLayout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www.americanscientist.org/article/computation-and-the-human-predicament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://bit-player.org/wp-content/extras/ltg-talk-Harvard/deck.js/limits-to-growth-Harvard-2012-03-30/ltg-talk.html#Forrester-dilemma" TargetMode="External"/><Relationship Id="rId3" Type="http://schemas.openxmlformats.org/officeDocument/2006/relationships/slideLayout" Target="../slideLayouts/slideLayout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overshootday.org/newsroom/past-earth-overshoot-days/" TargetMode="External"/><Relationship Id="rId2" Type="http://schemas.openxmlformats.org/officeDocument/2006/relationships/chart" Target="../charts/chart1.xml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://bit-player.org/wp-content/extras/ltg-talk-Harvard/deck.js/limits-to-growth-Harvard-2012-03-30/ltg-talk.html#title-slide" TargetMode="External"/><Relationship Id="rId2" Type="http://schemas.openxmlformats.org/officeDocument/2006/relationships/slideLayout" Target="../slideLayouts/slideLayout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https://github.com/ETCE-LAB/teaching-material/blob/master/The-Limits-to-Growth/Exercises/E04-World3.pdf" TargetMode="External"/><Relationship Id="rId2" Type="http://schemas.openxmlformats.org/officeDocument/2006/relationships/slideLayout" Target="../slideLayouts/slideLayout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www.stockholmresilience.org/research/planetary-boundaries.html" TargetMode="External"/><Relationship Id="rId2" Type="http://schemas.openxmlformats.org/officeDocument/2006/relationships/hyperlink" Target="https://www.pik-potsdam.de/en/news/latest-news/earth-exceed-safe-limits-first-planetary-health-check-issues-red-alert" TargetMode="External"/><Relationship Id="rId3" Type="http://schemas.openxmlformats.org/officeDocument/2006/relationships/hyperlink" Target="https://video.seas.harvard.edu/media/12_03_30+Brian+Hayes/1_yv0vgydr/15996101" TargetMode="External"/><Relationship Id="rId4" Type="http://schemas.openxmlformats.org/officeDocument/2006/relationships/slideLayout" Target="../slideLayouts/slideLayout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27400" y="1412640"/>
            <a:ext cx="10346400" cy="11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27400" y="2852640"/>
            <a:ext cx="10346400" cy="23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5: Limits to Growth and 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35520" y="1267560"/>
            <a:ext cx="10738440" cy="50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Inhaltsplatzhalter 5_1" descr=""/>
          <p:cNvPicPr/>
          <p:nvPr/>
        </p:nvPicPr>
        <p:blipFill>
          <a:blip r:embed="rId1"/>
          <a:stretch/>
        </p:blipFill>
        <p:spPr>
          <a:xfrm>
            <a:off x="3885480" y="1632960"/>
            <a:ext cx="4405680" cy="4489560"/>
          </a:xfrm>
          <a:prstGeom prst="rect">
            <a:avLst/>
          </a:prstGeom>
          <a:ln w="0">
            <a:noFill/>
          </a:ln>
          <a:effectLst>
            <a:outerShdw algn="ctr" blurRad="50760" dir="5400000" dist="50760" rotWithShape="0">
              <a:schemeClr val="bg2"/>
            </a:outerShdw>
          </a:effectLst>
        </p:spPr>
      </p:pic>
      <p:sp>
        <p:nvSpPr>
          <p:cNvPr id="203" name="CustomShape 3"/>
          <p:cNvSpPr/>
          <p:nvPr/>
        </p:nvSpPr>
        <p:spPr>
          <a:xfrm>
            <a:off x="263520" y="6411600"/>
            <a:ext cx="1024092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Reconstruction by YaguraStation of Figure 35. page 124 of The Limits to Growth (1972) is licensed with CC BY-SA 4.0. To view a copy of this license, visit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https://creativecommons.org/licenses/by-sa/4.0/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The Limits to Growth – World3 Standard Run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335520" y="1268640"/>
            <a:ext cx="10738440" cy="50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Grafik 4_0" descr=""/>
          <p:cNvPicPr/>
          <p:nvPr/>
        </p:nvPicPr>
        <p:blipFill>
          <a:blip r:embed="rId1"/>
          <a:stretch/>
        </p:blipFill>
        <p:spPr>
          <a:xfrm>
            <a:off x="1128960" y="1847520"/>
            <a:ext cx="4952160" cy="355968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4_3" descr=""/>
          <p:cNvPicPr/>
          <p:nvPr/>
        </p:nvPicPr>
        <p:blipFill>
          <a:blip r:embed="rId2"/>
          <a:stretch/>
        </p:blipFill>
        <p:spPr>
          <a:xfrm>
            <a:off x="6732360" y="1434960"/>
            <a:ext cx="3460680" cy="439812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The Limits to Growth – 1972 / 2004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35520" y="1268640"/>
            <a:ext cx="10738440" cy="50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3719880" y="2853000"/>
            <a:ext cx="3959280" cy="172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Click 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The Limits to Growth – World3 Model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3749040" y="3574440"/>
            <a:ext cx="3959280" cy="172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Click 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Planetary Boundaries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First proposed by researchers led by Johan Rockström from the Stockholm Resilience Centre in 2009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Quantitative planetary boundaries within which future generations can continue to exist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Based on nine indicators that are of high importance for the stability and resilience of the Earth system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32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Crossing these boundaries increases uncertainties about humanity's future and the risk of severe or irreversible environmental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Concept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First proposed by researchers led by Johan Rockström from the Stockholm Resilience Centre in 2009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Quantitative planetary boundaries within which future generations can continue to exist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Based on nine indicators that are of high importance for the stability and resilience of the Earth system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Crossing these boundaries increases uncertainties about humanity's future and the risk of severe or irreversible environmental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Concept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rafik 4" descr=""/>
          <p:cNvPicPr/>
          <p:nvPr/>
        </p:nvPicPr>
        <p:blipFill>
          <a:blip r:embed="rId1"/>
          <a:srcRect l="8053" t="6057" r="2284" b="0"/>
          <a:stretch/>
        </p:blipFill>
        <p:spPr>
          <a:xfrm>
            <a:off x="1800000" y="1260000"/>
            <a:ext cx="9178920" cy="5407560"/>
          </a:xfrm>
          <a:prstGeom prst="rect">
            <a:avLst/>
          </a:prstGeom>
          <a:ln w="0"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Concept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0" y="1260000"/>
            <a:ext cx="11748240" cy="5039280"/>
          </a:xfrm>
          <a:prstGeom prst="rect">
            <a:avLst/>
          </a:prstGeom>
          <a:ln w="0">
            <a:noFill/>
          </a:ln>
        </p:spPr>
      </p:pic>
      <p:sp>
        <p:nvSpPr>
          <p:cNvPr id="228" name="CustomShape 19"/>
          <p:cNvSpPr/>
          <p:nvPr/>
        </p:nvSpPr>
        <p:spPr>
          <a:xfrm>
            <a:off x="263520" y="6300000"/>
            <a:ext cx="106092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evolution of the planetary boundaries framework. Licenced under CC BY-NC-ND 3.0 (Credit: Azote for Stockholm Resilience Centre, Stockholm University. Based on Richardson et al. 2023, Steffen et al. 2015, and Rockström et al. 2009)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20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21"/>
          <p:cNvSpPr/>
          <p:nvPr/>
        </p:nvSpPr>
        <p:spPr>
          <a:xfrm>
            <a:off x="263520" y="6300000"/>
            <a:ext cx="106092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Azote for Stockholm Resilience Centre, based on analysis in Richardson et al 2023 – CC BY-NC-ND 3.0.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4319280" y="369000"/>
            <a:ext cx="6660000" cy="6290280"/>
          </a:xfrm>
          <a:prstGeom prst="rect">
            <a:avLst/>
          </a:prstGeom>
          <a:ln w="0">
            <a:noFill/>
          </a:ln>
        </p:spPr>
      </p:pic>
      <p:sp>
        <p:nvSpPr>
          <p:cNvPr id="232" name="CustomShape 2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2023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CustomShape 23"/>
          <p:cNvSpPr/>
          <p:nvPr/>
        </p:nvSpPr>
        <p:spPr>
          <a:xfrm>
            <a:off x="335520" y="1268280"/>
            <a:ext cx="416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 boundaries are finally assessed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Six boundaries are now transgressed and pressure is increasing on all boundary processes → only exeption is the ozone depletion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24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25"/>
          <p:cNvSpPr/>
          <p:nvPr/>
        </p:nvSpPr>
        <p:spPr>
          <a:xfrm>
            <a:off x="10800" y="5882040"/>
            <a:ext cx="412920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L. Caesar*, B. Sakschewski*, L. S. Andersen, T. Beringer, J. Braun, D.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Dennis, D. Gerten, A. Heilemann, J. Kaiser, N.H. Kitzmann, S. Loriani, W.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Lucht, J. Ludescher, M. Martin, S. Mathesius, A. Paolucci, S. te Wierik, J.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Rockström, 2024, Planetary Health Check Report 2024. Potsdam Institute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for Climate Impact Research, Potsdam, Germany – CC BY 4.0.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CustomShape 26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2024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4272120" y="0"/>
            <a:ext cx="7920000" cy="671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335520" y="1268280"/>
            <a:ext cx="10730520" cy="50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World3 Model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Developed in the 1960s at MIT by Jay Forrester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Methodology and mathematical modeling technique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Used to understand the nonlinear behaviour of complex systems over time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e.g., Forrester created a model called World2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History – System Dynamics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History – System Dynamics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System Dynamics modeling starts with defining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levels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(stocks) and their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rates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(flows)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Laundry lists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specify the set of influencing factors for each of the rate variables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Levels: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Population (Inflows: Birth rate | Outflows: Death rate)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Money (Inflows: Income | Outflows: Expenses)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Laundry list for “Birth rate”: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Standard of living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Food Quality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Food Quantity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Education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Contraceptives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History – System Dynamics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System Dynamics modeling starts with defining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levels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(stocks) and their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rates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(flows)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Laundry lists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specify the set of influencing factors for each of the rate variables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Levels: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(Inflows: Birth rate | Outflows: Death rate)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Money (Inflows: Income | Outflows: Expenses)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Laundry list for “Birth rate”: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Standard of living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Food Quality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Food Quantity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Education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Contraceptives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History – System Dynamics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System Dynamics modeling starts with defining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levels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(stocks) and their 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rates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(flows)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Laundry lists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specify the set of influencing factors for each of the rate variables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Levels: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(Inflows: Birth rate | Outflows: Death rate)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Money (Inflows: Income | Outflows: Expenses)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Laundry list for “Birth rate”: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Standard of living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Quality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Quantity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Education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Contraceptives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Club of Rome (non-governmental organization – NGO) invites Forrester to apply his ideas to the global economy and ecosystem → declines and proceeds with the project without the Club of Rome.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Dennis Meadows (colleague and former student of Forrester) organizes the project for The Club of Rome.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17 researchers spend a year refining and enlarging the Forrester World2 model →  World3.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 is considerably more complex and more powerful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History – World2 to World3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263520" y="6492240"/>
            <a:ext cx="106092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Brian Hayes (2012) – Computation and the Human Condition (Harvard SEAS)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Model Components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Brian Hayes (2012) – Computation and the Human Predicament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2" name="Grafik 301" descr=""/>
          <p:cNvPicPr/>
          <p:nvPr/>
        </p:nvPicPr>
        <p:blipFill>
          <a:blip r:embed="rId2"/>
          <a:stretch/>
        </p:blipFill>
        <p:spPr>
          <a:xfrm>
            <a:off x="879120" y="2670480"/>
            <a:ext cx="9639000" cy="271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ca. 150 equations that govern the model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5 main sectors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Agriculture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Industry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Pollution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Covers the period from 1900 to 2100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Written in a language called DYNAMO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People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Control mechanisms: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Birth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Death rates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Maturation  → carrying people from one age category to the next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Population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Arable land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Control mechanisms: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Cultivation of new land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Farmland lost due to, e.g., erosion and urban development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Agriculture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0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Introduction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CustomShape 11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Capital (in USD) representing factories or other productive facilities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Control mechanisms: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Investment input / inflow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Investment outflow / deprecation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Industry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Forrester’s Dilemma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Grafik 316" descr=""/>
          <p:cNvPicPr/>
          <p:nvPr/>
        </p:nvPicPr>
        <p:blipFill>
          <a:blip r:embed="rId1"/>
          <a:stretch/>
        </p:blipFill>
        <p:spPr>
          <a:xfrm>
            <a:off x="3200760" y="1737360"/>
            <a:ext cx="5390640" cy="3310920"/>
          </a:xfrm>
          <a:prstGeom prst="rect">
            <a:avLst/>
          </a:prstGeom>
          <a:ln w="0">
            <a:noFill/>
          </a:ln>
        </p:spPr>
      </p:pic>
      <p:sp>
        <p:nvSpPr>
          <p:cNvPr id="278" name="CustomShape 3"/>
          <p:cNvSpPr/>
          <p:nvPr/>
        </p:nvSpPr>
        <p:spPr>
          <a:xfrm>
            <a:off x="263520" y="6492240"/>
            <a:ext cx="106092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Brian Hayes (2012) – Computation and the Human Condition (Harvard SEAS)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263520" y="5486400"/>
            <a:ext cx="10597320" cy="1001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0" name="TextShape 5"/>
          <p:cNvSpPr/>
          <p:nvPr/>
        </p:nvSpPr>
        <p:spPr>
          <a:xfrm>
            <a:off x="457200" y="5669280"/>
            <a:ext cx="10328760" cy="6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can forecast future conditions in the region where action is not effective, and one can have influence in the region where forecasting is not reliable.” – Forrester, 2007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Standard Run – Business-as-Usual (BAU)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Grafik 329" descr=""/>
          <p:cNvPicPr/>
          <p:nvPr/>
        </p:nvPicPr>
        <p:blipFill>
          <a:blip r:embed="rId2"/>
          <a:stretch/>
        </p:blipFill>
        <p:spPr>
          <a:xfrm>
            <a:off x="1719000" y="1755000"/>
            <a:ext cx="7252920" cy="414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Standard Run – Business-as-Usual (BAU)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-720000" y="5982480"/>
            <a:ext cx="1142532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Collapse due to natural resource depletion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Grafik 334" descr=""/>
          <p:cNvPicPr/>
          <p:nvPr/>
        </p:nvPicPr>
        <p:blipFill>
          <a:blip r:embed="rId2"/>
          <a:stretch/>
        </p:blipFill>
        <p:spPr>
          <a:xfrm>
            <a:off x="1719360" y="1755360"/>
            <a:ext cx="7246800" cy="414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Standard Run – Business-as-Usual2 (BAU2)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Grafik 341" descr=""/>
          <p:cNvPicPr/>
          <p:nvPr/>
        </p:nvPicPr>
        <p:blipFill>
          <a:blip r:embed="rId2"/>
          <a:stretch/>
        </p:blipFill>
        <p:spPr>
          <a:xfrm>
            <a:off x="1719000" y="1755720"/>
            <a:ext cx="7192080" cy="415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6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7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Standard Run – Business-as-Usual2 (BAU2)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>
            <a:off x="1503000" y="5971320"/>
            <a:ext cx="787788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Collapse due to pollution (climate change equivalent)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Grafik 346" descr=""/>
          <p:cNvPicPr/>
          <p:nvPr/>
        </p:nvPicPr>
        <p:blipFill>
          <a:blip r:embed="rId2"/>
          <a:stretch/>
        </p:blipFill>
        <p:spPr>
          <a:xfrm>
            <a:off x="1719000" y="1755720"/>
            <a:ext cx="7192080" cy="415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2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1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Finite Systems – Sandbox / Playground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CustomShape 14"/>
          <p:cNvSpPr/>
          <p:nvPr/>
        </p:nvSpPr>
        <p:spPr>
          <a:xfrm>
            <a:off x="263520" y="6492240"/>
            <a:ext cx="106092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Al Silonov – https://commons.wikimedia.org/wiki/File:Sandbox-2013.jpg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Grafik 1" descr=""/>
          <p:cNvPicPr/>
          <p:nvPr/>
        </p:nvPicPr>
        <p:blipFill>
          <a:blip r:embed="rId2"/>
          <a:stretch/>
        </p:blipFill>
        <p:spPr>
          <a:xfrm>
            <a:off x="2103120" y="2216880"/>
            <a:ext cx="7436880" cy="381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Comprehensive Technology (CT)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Grafik 353" descr=""/>
          <p:cNvPicPr/>
          <p:nvPr/>
        </p:nvPicPr>
        <p:blipFill>
          <a:blip r:embed="rId2"/>
          <a:stretch/>
        </p:blipFill>
        <p:spPr>
          <a:xfrm>
            <a:off x="1600200" y="1828800"/>
            <a:ext cx="7237800" cy="417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Comprehensive Technology (CT)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0" y="6091200"/>
            <a:ext cx="1142532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Rising costs for technology eventually causes declines, but no collapse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Grafik 358" descr=""/>
          <p:cNvPicPr/>
          <p:nvPr/>
        </p:nvPicPr>
        <p:blipFill>
          <a:blip r:embed="rId2"/>
          <a:stretch/>
        </p:blipFill>
        <p:spPr>
          <a:xfrm>
            <a:off x="1600560" y="1828800"/>
            <a:ext cx="7237800" cy="417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Stabilized World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Stabilized World (SW)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Grafik 365" descr=""/>
          <p:cNvPicPr/>
          <p:nvPr/>
        </p:nvPicPr>
        <p:blipFill>
          <a:blip r:embed="rId2"/>
          <a:stretch/>
        </p:blipFill>
        <p:spPr>
          <a:xfrm>
            <a:off x="1600200" y="1813320"/>
            <a:ext cx="7237800" cy="417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Stabilized World (SW)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0" y="6055560"/>
            <a:ext cx="1142532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stabilizes in the twenty-first century, as does human welfare on a high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Grafik 370" descr=""/>
          <p:cNvPicPr/>
          <p:nvPr/>
        </p:nvPicPr>
        <p:blipFill>
          <a:blip r:embed="rId2"/>
          <a:stretch/>
        </p:blipFill>
        <p:spPr>
          <a:xfrm>
            <a:off x="1600560" y="1813320"/>
            <a:ext cx="7237800" cy="417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scenarios based on different assumptions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popular scenarios: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 (BAU)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Simulation Results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 indicates that we are already consuming resources at a faster pace than the planet is able to re-grow/generate them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Standard of living is not sustainable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Relieving limiting factors is not a solutions → Instead, it is an accelerator towards disaster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Preventing the worst-case scenario by reducing consumption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 which of the 4 scenarios is closest to our current situation?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a) BAU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b) BAU2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c) CT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d) SW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Where are we now?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Criticism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Criticism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335520" y="126864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Model criticized by its creators and others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There is even a complete book dedicated to criticize the model →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Models of Doom: A Critique of the Limits to Growth.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fact: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Models of Doom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longer than the book it criticizes (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1972 book did not contain the equations governing the World3 model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Subsequently released in a further book in 1974 → Dynamics of Growth in a Finite World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5"/>
          <p:cNvSpPr/>
          <p:nvPr/>
        </p:nvSpPr>
        <p:spPr>
          <a:xfrm>
            <a:off x="263520" y="6411600"/>
            <a:ext cx="646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Figure adapted from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https://www.overshootday.org/newsroom/past-earth-overshoot-days/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5" name="Diagramm 2"/>
          <p:cNvGraphicFramePr/>
          <p:nvPr/>
        </p:nvGraphicFramePr>
        <p:xfrm>
          <a:off x="611640" y="2185200"/>
          <a:ext cx="10216440" cy="43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6" name="CustomShape 16"/>
          <p:cNvSpPr/>
          <p:nvPr/>
        </p:nvSpPr>
        <p:spPr>
          <a:xfrm>
            <a:off x="268560" y="223488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December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CustomShape 17"/>
          <p:cNvSpPr/>
          <p:nvPr/>
        </p:nvSpPr>
        <p:spPr>
          <a:xfrm>
            <a:off x="268920" y="248724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November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CustomShape 18"/>
          <p:cNvSpPr/>
          <p:nvPr/>
        </p:nvSpPr>
        <p:spPr>
          <a:xfrm>
            <a:off x="269280" y="536760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January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CustomShape 36"/>
          <p:cNvSpPr/>
          <p:nvPr/>
        </p:nvSpPr>
        <p:spPr>
          <a:xfrm>
            <a:off x="269640" y="507996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February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CustomShape 37"/>
          <p:cNvSpPr/>
          <p:nvPr/>
        </p:nvSpPr>
        <p:spPr>
          <a:xfrm>
            <a:off x="270000" y="479232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March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38"/>
          <p:cNvSpPr/>
          <p:nvPr/>
        </p:nvSpPr>
        <p:spPr>
          <a:xfrm>
            <a:off x="268560" y="448488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April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stomShape 39"/>
          <p:cNvSpPr/>
          <p:nvPr/>
        </p:nvSpPr>
        <p:spPr>
          <a:xfrm>
            <a:off x="268560" y="420660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May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CustomShape 40"/>
          <p:cNvSpPr/>
          <p:nvPr/>
        </p:nvSpPr>
        <p:spPr>
          <a:xfrm>
            <a:off x="268560" y="390708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June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41"/>
          <p:cNvSpPr/>
          <p:nvPr/>
        </p:nvSpPr>
        <p:spPr>
          <a:xfrm>
            <a:off x="271440" y="360576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July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CustomShape 42"/>
          <p:cNvSpPr/>
          <p:nvPr/>
        </p:nvSpPr>
        <p:spPr>
          <a:xfrm>
            <a:off x="271800" y="331812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August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CustomShape 43"/>
          <p:cNvSpPr/>
          <p:nvPr/>
        </p:nvSpPr>
        <p:spPr>
          <a:xfrm>
            <a:off x="272160" y="303048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September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CustomShape 44"/>
          <p:cNvSpPr/>
          <p:nvPr/>
        </p:nvSpPr>
        <p:spPr>
          <a:xfrm>
            <a:off x="272520" y="2742840"/>
            <a:ext cx="67752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DejaVu Sans"/>
                <a:ea typeface="DejaVu Sans"/>
              </a:rPr>
              <a:t>October</a:t>
            </a:r>
            <a:endParaRPr b="0" lang="en-GB" sz="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Grafik 3" descr=""/>
          <p:cNvPicPr/>
          <p:nvPr/>
        </p:nvPicPr>
        <p:blipFill>
          <a:blip r:embed="rId3"/>
          <a:stretch/>
        </p:blipFill>
        <p:spPr>
          <a:xfrm>
            <a:off x="9896760" y="1638000"/>
            <a:ext cx="810360" cy="492480"/>
          </a:xfrm>
          <a:prstGeom prst="rect">
            <a:avLst/>
          </a:prstGeom>
          <a:ln w="0">
            <a:noFill/>
          </a:ln>
        </p:spPr>
      </p:pic>
      <p:pic>
        <p:nvPicPr>
          <p:cNvPr id="179" name="Grafik 6" descr=""/>
          <p:cNvPicPr/>
          <p:nvPr/>
        </p:nvPicPr>
        <p:blipFill>
          <a:blip r:embed="rId4"/>
          <a:srcRect l="0" t="0" r="44162" b="0"/>
          <a:stretch/>
        </p:blipFill>
        <p:spPr>
          <a:xfrm>
            <a:off x="990360" y="1585440"/>
            <a:ext cx="448560" cy="49248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45"/>
          <p:cNvSpPr/>
          <p:nvPr/>
        </p:nvSpPr>
        <p:spPr>
          <a:xfrm>
            <a:off x="918360" y="2005200"/>
            <a:ext cx="750960" cy="21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DejaVu Sans"/>
                <a:ea typeface="DejaVu Sans"/>
              </a:rPr>
              <a:t>1 Earth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CustomShape 46"/>
          <p:cNvSpPr/>
          <p:nvPr/>
        </p:nvSpPr>
        <p:spPr>
          <a:xfrm>
            <a:off x="9918360" y="2034720"/>
            <a:ext cx="108972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DejaVu Sans"/>
                <a:ea typeface="DejaVu Sans"/>
              </a:rPr>
              <a:t>1.75 Earths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CustomShape 47"/>
          <p:cNvSpPr/>
          <p:nvPr/>
        </p:nvSpPr>
        <p:spPr>
          <a:xfrm>
            <a:off x="182880" y="1697040"/>
            <a:ext cx="1074132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Earth Overshoot Day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1970-2022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48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CustomShape 49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Earth Overshoot Day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Criticism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335520" y="126864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Heavily criticized by economists → The model questions the fairytale of eternal economic growth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Aggregated variables → one resource, one food, one pollutant, one population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geographic structure, no social distinctions. "Average food per capita."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statistical analysis – no error bars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Accused of being too complex and oversimplification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263520" y="6492240"/>
            <a:ext cx="106092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Brian Hayes (2012) – Computation and the Human Condition (Harvard SEAS)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Conclusion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335520" y="126864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World3 (1972)→ Modeling the world using System Dynamics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4 commonly used scenarios → BAU, BAU2, CT and SW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SW → Goal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Widespread criticism but the overall message of the World3 model still holds → unsustainable behavior of humans will lead to a collapse of society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Exercise E04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E04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35520" y="126828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Have a look at the 4 World3 scenarios that we discussed in the lecture (BAU, BAU2, CT, SW) → Note: Have a look at the links to World3 web version and play around with the model and learn about it in more detail.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actions (which policies) could we (humans/politicians) act upon to move the simulation results of the World3 model towards the SW scenario.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Identify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 proposals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and describe each of them in 3 or more sentences.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the exercise according to the instructions in the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exercise sheet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335520" y="1268640"/>
            <a:ext cx="1100448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Meadows (1972) –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Meadows, Randers and Meadows (2004) –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Limits to Growth – The 30-Year Update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L. Meadows, W. W. Behrens (1974) –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Dynamics of Growth in a Finite World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H. S. D. Cole, Christopher Freeman (1973).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Models of Doom: A Critique of the 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Boundaries – Stockholm Resilience Center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Planetary Health Check Report 2024. Potsdam Institute for Climate Impact Research –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  <a:hlinkClick r:id="rId2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Brian Hayes (2012) – Computation and the Human Condition (Harvard SEAS)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335520" y="1268640"/>
            <a:ext cx="10730520" cy="50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Lotka–Volterra Equations (Predator–Prey Equations)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Lotka–Volterra Equations (Predator–Prey Equations)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263520" y="6492240"/>
            <a:ext cx="106092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Gisling – https://commons.wikimedia.org/wiki/File:Lotka_Volterra_equation_Maple_plot.png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Grafik 252" descr=""/>
          <p:cNvPicPr/>
          <p:nvPr/>
        </p:nvPicPr>
        <p:blipFill>
          <a:blip r:embed="rId2"/>
          <a:stretch/>
        </p:blipFill>
        <p:spPr>
          <a:xfrm>
            <a:off x="914400" y="2468880"/>
            <a:ext cx="9504720" cy="332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35520" y="1268640"/>
            <a:ext cx="10738440" cy="50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Grafik 4_1" descr=""/>
          <p:cNvPicPr/>
          <p:nvPr/>
        </p:nvPicPr>
        <p:blipFill>
          <a:blip r:embed="rId1"/>
          <a:stretch/>
        </p:blipFill>
        <p:spPr>
          <a:xfrm>
            <a:off x="2560320" y="1645920"/>
            <a:ext cx="7009560" cy="4729320"/>
          </a:xfrm>
          <a:prstGeom prst="rect">
            <a:avLst/>
          </a:prstGeom>
          <a:ln w="0"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The Limits to Growth – 1972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342360" y="1268640"/>
            <a:ext cx="10627560" cy="50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If the present growth trends in world population, industrialization, pollution, food production, and resource depletion continue unchanged,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limits to growth on this planet will be reached sometime within the next one hundred years.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most probable result will be a rather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sudden and uncontrollable decline in both population and industrial capacity.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72600" y="2834640"/>
            <a:ext cx="10597320" cy="19152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263520" y="6492240"/>
            <a:ext cx="106092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Meadows (1972) – The Limits to Growth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The Limits to Growth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Application>LibreOffice/24.2.6.2$Linux_X86_64 LibreOffice_project/420$Build-2</Application>
  <AppVersion>15.0000</AppVersion>
  <Words>2250</Words>
  <Paragraphs>287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2024-11-12T11:02:44Z</cp:lastPrinted>
  <dcterms:modified xsi:type="dcterms:W3CDTF">2024-11-12T11:10:37Z</dcterms:modified>
  <cp:revision>4046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Breitbild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54</vt:i4>
  </property>
</Properties>
</file>